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0" r:id="rId2"/>
    <p:sldId id="293" r:id="rId3"/>
    <p:sldId id="291" r:id="rId4"/>
    <p:sldId id="283" r:id="rId5"/>
    <p:sldId id="298" r:id="rId6"/>
    <p:sldId id="292" r:id="rId7"/>
    <p:sldId id="281" r:id="rId8"/>
    <p:sldId id="287" r:id="rId9"/>
    <p:sldId id="288" r:id="rId10"/>
    <p:sldId id="295" r:id="rId11"/>
    <p:sldId id="278" r:id="rId12"/>
    <p:sldId id="279" r:id="rId13"/>
    <p:sldId id="297" r:id="rId1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FF0125-007F-4C45-BFF6-26110D793194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8E71511-1F67-4206-B42A-8A354A653251}">
      <dgm:prSet/>
      <dgm:spPr/>
      <dgm:t>
        <a:bodyPr/>
        <a:lstStyle/>
        <a:p>
          <a:r>
            <a:rPr lang="en-US"/>
            <a:t>*Students can follow their financial aid progress by visiting their MyNSU account.</a:t>
          </a:r>
        </a:p>
      </dgm:t>
    </dgm:pt>
    <dgm:pt modelId="{8FB00A86-9858-40A8-B202-B5D1915A26F7}" type="parTrans" cxnId="{DE60F7DA-3963-43B1-BF40-3FC907A44459}">
      <dgm:prSet/>
      <dgm:spPr/>
      <dgm:t>
        <a:bodyPr/>
        <a:lstStyle/>
        <a:p>
          <a:endParaRPr lang="en-US"/>
        </a:p>
      </dgm:t>
    </dgm:pt>
    <dgm:pt modelId="{39F4D5F1-0A07-47A9-8449-19197B88DA67}" type="sibTrans" cxnId="{DE60F7DA-3963-43B1-BF40-3FC907A44459}">
      <dgm:prSet/>
      <dgm:spPr/>
      <dgm:t>
        <a:bodyPr/>
        <a:lstStyle/>
        <a:p>
          <a:endParaRPr lang="en-US"/>
        </a:p>
      </dgm:t>
    </dgm:pt>
    <dgm:pt modelId="{433E3DDB-C76F-4861-831E-4C7591242EA6}">
      <dgm:prSet/>
      <dgm:spPr/>
      <dgm:t>
        <a:bodyPr/>
        <a:lstStyle/>
        <a:p>
          <a:r>
            <a:rPr lang="en-US"/>
            <a:t>*All Financial Aid communications are sent via email to the students.</a:t>
          </a:r>
        </a:p>
      </dgm:t>
    </dgm:pt>
    <dgm:pt modelId="{ED3D79E9-66FD-402C-BD0E-4DE1DDCC4A42}" type="parTrans" cxnId="{87EC594C-4815-4160-BBF6-5723DB936BB3}">
      <dgm:prSet/>
      <dgm:spPr/>
      <dgm:t>
        <a:bodyPr/>
        <a:lstStyle/>
        <a:p>
          <a:endParaRPr lang="en-US"/>
        </a:p>
      </dgm:t>
    </dgm:pt>
    <dgm:pt modelId="{E65CF7D8-2668-4F28-99E6-BE922CF81EE8}" type="sibTrans" cxnId="{87EC594C-4815-4160-BBF6-5723DB936BB3}">
      <dgm:prSet/>
      <dgm:spPr/>
      <dgm:t>
        <a:bodyPr/>
        <a:lstStyle/>
        <a:p>
          <a:endParaRPr lang="en-US"/>
        </a:p>
      </dgm:t>
    </dgm:pt>
    <dgm:pt modelId="{B5C1EF78-53AC-44EA-B851-2F74978553E9}" type="pres">
      <dgm:prSet presAssocID="{81FF0125-007F-4C45-BFF6-26110D79319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9DEAF23-7BDA-44D5-B897-5D267016CD49}" type="pres">
      <dgm:prSet presAssocID="{A8E71511-1F67-4206-B42A-8A354A653251}" presName="hierRoot1" presStyleCnt="0"/>
      <dgm:spPr/>
    </dgm:pt>
    <dgm:pt modelId="{E5CE674D-B539-425A-AF0C-3AD77CE1C7B7}" type="pres">
      <dgm:prSet presAssocID="{A8E71511-1F67-4206-B42A-8A354A653251}" presName="composite" presStyleCnt="0"/>
      <dgm:spPr/>
    </dgm:pt>
    <dgm:pt modelId="{A3E711C1-B4CE-4551-B14A-DA3C6C3AB8D1}" type="pres">
      <dgm:prSet presAssocID="{A8E71511-1F67-4206-B42A-8A354A653251}" presName="background" presStyleLbl="node0" presStyleIdx="0" presStyleCnt="2"/>
      <dgm:spPr/>
    </dgm:pt>
    <dgm:pt modelId="{48C2ACFB-1805-4C07-A7B0-D2B2A885F380}" type="pres">
      <dgm:prSet presAssocID="{A8E71511-1F67-4206-B42A-8A354A653251}" presName="text" presStyleLbl="fgAcc0" presStyleIdx="0" presStyleCnt="2">
        <dgm:presLayoutVars>
          <dgm:chPref val="3"/>
        </dgm:presLayoutVars>
      </dgm:prSet>
      <dgm:spPr/>
    </dgm:pt>
    <dgm:pt modelId="{29CBEC98-7990-4CF8-8DD0-AF473D013292}" type="pres">
      <dgm:prSet presAssocID="{A8E71511-1F67-4206-B42A-8A354A653251}" presName="hierChild2" presStyleCnt="0"/>
      <dgm:spPr/>
    </dgm:pt>
    <dgm:pt modelId="{FA105CDB-DDC5-4F92-BEAC-30D3FBA23D09}" type="pres">
      <dgm:prSet presAssocID="{433E3DDB-C76F-4861-831E-4C7591242EA6}" presName="hierRoot1" presStyleCnt="0"/>
      <dgm:spPr/>
    </dgm:pt>
    <dgm:pt modelId="{EA8F65E7-7916-403F-BB01-31C56086C106}" type="pres">
      <dgm:prSet presAssocID="{433E3DDB-C76F-4861-831E-4C7591242EA6}" presName="composite" presStyleCnt="0"/>
      <dgm:spPr/>
    </dgm:pt>
    <dgm:pt modelId="{7F4BBB78-14DC-44FE-BA17-E810BC589688}" type="pres">
      <dgm:prSet presAssocID="{433E3DDB-C76F-4861-831E-4C7591242EA6}" presName="background" presStyleLbl="node0" presStyleIdx="1" presStyleCnt="2"/>
      <dgm:spPr/>
    </dgm:pt>
    <dgm:pt modelId="{1BAC6F61-A2D6-4601-B14C-967BEFE587D0}" type="pres">
      <dgm:prSet presAssocID="{433E3DDB-C76F-4861-831E-4C7591242EA6}" presName="text" presStyleLbl="fgAcc0" presStyleIdx="1" presStyleCnt="2">
        <dgm:presLayoutVars>
          <dgm:chPref val="3"/>
        </dgm:presLayoutVars>
      </dgm:prSet>
      <dgm:spPr/>
    </dgm:pt>
    <dgm:pt modelId="{4431977D-1109-4873-8FEB-8E7442C8722C}" type="pres">
      <dgm:prSet presAssocID="{433E3DDB-C76F-4861-831E-4C7591242EA6}" presName="hierChild2" presStyleCnt="0"/>
      <dgm:spPr/>
    </dgm:pt>
  </dgm:ptLst>
  <dgm:cxnLst>
    <dgm:cxn modelId="{07EB2E1F-9D50-491D-942B-5702C96D6F47}" type="presOf" srcId="{81FF0125-007F-4C45-BFF6-26110D793194}" destId="{B5C1EF78-53AC-44EA-B851-2F74978553E9}" srcOrd="0" destOrd="0" presId="urn:microsoft.com/office/officeart/2005/8/layout/hierarchy1"/>
    <dgm:cxn modelId="{87EC594C-4815-4160-BBF6-5723DB936BB3}" srcId="{81FF0125-007F-4C45-BFF6-26110D793194}" destId="{433E3DDB-C76F-4861-831E-4C7591242EA6}" srcOrd="1" destOrd="0" parTransId="{ED3D79E9-66FD-402C-BD0E-4DE1DDCC4A42}" sibTransId="{E65CF7D8-2668-4F28-99E6-BE922CF81EE8}"/>
    <dgm:cxn modelId="{114B3AC5-4212-4623-8231-CE151CC4872D}" type="presOf" srcId="{A8E71511-1F67-4206-B42A-8A354A653251}" destId="{48C2ACFB-1805-4C07-A7B0-D2B2A885F380}" srcOrd="0" destOrd="0" presId="urn:microsoft.com/office/officeart/2005/8/layout/hierarchy1"/>
    <dgm:cxn modelId="{E621B6D5-E4D4-4070-A489-F057F321E9C3}" type="presOf" srcId="{433E3DDB-C76F-4861-831E-4C7591242EA6}" destId="{1BAC6F61-A2D6-4601-B14C-967BEFE587D0}" srcOrd="0" destOrd="0" presId="urn:microsoft.com/office/officeart/2005/8/layout/hierarchy1"/>
    <dgm:cxn modelId="{DE60F7DA-3963-43B1-BF40-3FC907A44459}" srcId="{81FF0125-007F-4C45-BFF6-26110D793194}" destId="{A8E71511-1F67-4206-B42A-8A354A653251}" srcOrd="0" destOrd="0" parTransId="{8FB00A86-9858-40A8-B202-B5D1915A26F7}" sibTransId="{39F4D5F1-0A07-47A9-8449-19197B88DA67}"/>
    <dgm:cxn modelId="{A33ED6C5-8690-4DD7-8EC9-6E79A6DA3C2A}" type="presParOf" srcId="{B5C1EF78-53AC-44EA-B851-2F74978553E9}" destId="{A9DEAF23-7BDA-44D5-B897-5D267016CD49}" srcOrd="0" destOrd="0" presId="urn:microsoft.com/office/officeart/2005/8/layout/hierarchy1"/>
    <dgm:cxn modelId="{EF6ABED7-F758-4926-AEA1-AADBE1B60F57}" type="presParOf" srcId="{A9DEAF23-7BDA-44D5-B897-5D267016CD49}" destId="{E5CE674D-B539-425A-AF0C-3AD77CE1C7B7}" srcOrd="0" destOrd="0" presId="urn:microsoft.com/office/officeart/2005/8/layout/hierarchy1"/>
    <dgm:cxn modelId="{4AFE872F-F93F-4567-B69D-C3F39B2F564A}" type="presParOf" srcId="{E5CE674D-B539-425A-AF0C-3AD77CE1C7B7}" destId="{A3E711C1-B4CE-4551-B14A-DA3C6C3AB8D1}" srcOrd="0" destOrd="0" presId="urn:microsoft.com/office/officeart/2005/8/layout/hierarchy1"/>
    <dgm:cxn modelId="{78561297-7861-4743-AA3F-4073B6A3F55B}" type="presParOf" srcId="{E5CE674D-B539-425A-AF0C-3AD77CE1C7B7}" destId="{48C2ACFB-1805-4C07-A7B0-D2B2A885F380}" srcOrd="1" destOrd="0" presId="urn:microsoft.com/office/officeart/2005/8/layout/hierarchy1"/>
    <dgm:cxn modelId="{9F51C70D-0C96-4C52-A559-0C8E7B1ACFEA}" type="presParOf" srcId="{A9DEAF23-7BDA-44D5-B897-5D267016CD49}" destId="{29CBEC98-7990-4CF8-8DD0-AF473D013292}" srcOrd="1" destOrd="0" presId="urn:microsoft.com/office/officeart/2005/8/layout/hierarchy1"/>
    <dgm:cxn modelId="{0C4A9C0F-AFA4-4C65-958C-91CE575C2B0B}" type="presParOf" srcId="{B5C1EF78-53AC-44EA-B851-2F74978553E9}" destId="{FA105CDB-DDC5-4F92-BEAC-30D3FBA23D09}" srcOrd="1" destOrd="0" presId="urn:microsoft.com/office/officeart/2005/8/layout/hierarchy1"/>
    <dgm:cxn modelId="{4B175919-9BD0-4077-A05A-2EDABFAF0144}" type="presParOf" srcId="{FA105CDB-DDC5-4F92-BEAC-30D3FBA23D09}" destId="{EA8F65E7-7916-403F-BB01-31C56086C106}" srcOrd="0" destOrd="0" presId="urn:microsoft.com/office/officeart/2005/8/layout/hierarchy1"/>
    <dgm:cxn modelId="{D1D20704-C634-4DB2-A64F-3C5CF154324F}" type="presParOf" srcId="{EA8F65E7-7916-403F-BB01-31C56086C106}" destId="{7F4BBB78-14DC-44FE-BA17-E810BC589688}" srcOrd="0" destOrd="0" presId="urn:microsoft.com/office/officeart/2005/8/layout/hierarchy1"/>
    <dgm:cxn modelId="{9BD28415-7047-4C5D-9B7C-64577E75298D}" type="presParOf" srcId="{EA8F65E7-7916-403F-BB01-31C56086C106}" destId="{1BAC6F61-A2D6-4601-B14C-967BEFE587D0}" srcOrd="1" destOrd="0" presId="urn:microsoft.com/office/officeart/2005/8/layout/hierarchy1"/>
    <dgm:cxn modelId="{A90DB40F-B952-4D76-8297-397B436EDFC7}" type="presParOf" srcId="{FA105CDB-DDC5-4F92-BEAC-30D3FBA23D09}" destId="{4431977D-1109-4873-8FEB-8E7442C8722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E711C1-B4CE-4551-B14A-DA3C6C3AB8D1}">
      <dsp:nvSpPr>
        <dsp:cNvPr id="0" name=""/>
        <dsp:cNvSpPr/>
      </dsp:nvSpPr>
      <dsp:spPr>
        <a:xfrm>
          <a:off x="1227" y="297257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C2ACFB-1805-4C07-A7B0-D2B2A885F380}">
      <dsp:nvSpPr>
        <dsp:cNvPr id="0" name=""/>
        <dsp:cNvSpPr/>
      </dsp:nvSpPr>
      <dsp:spPr>
        <a:xfrm>
          <a:off x="480082" y="752169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*Students can follow their financial aid progress by visiting their MyNSU account.</a:t>
          </a:r>
        </a:p>
      </dsp:txBody>
      <dsp:txXfrm>
        <a:off x="560236" y="832323"/>
        <a:ext cx="4149382" cy="2576345"/>
      </dsp:txXfrm>
    </dsp:sp>
    <dsp:sp modelId="{7F4BBB78-14DC-44FE-BA17-E810BC589688}">
      <dsp:nvSpPr>
        <dsp:cNvPr id="0" name=""/>
        <dsp:cNvSpPr/>
      </dsp:nvSpPr>
      <dsp:spPr>
        <a:xfrm>
          <a:off x="5268627" y="297257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AC6F61-A2D6-4601-B14C-967BEFE587D0}">
      <dsp:nvSpPr>
        <dsp:cNvPr id="0" name=""/>
        <dsp:cNvSpPr/>
      </dsp:nvSpPr>
      <dsp:spPr>
        <a:xfrm>
          <a:off x="5747481" y="752169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*All Financial Aid communications are sent via email to the students.</a:t>
          </a:r>
        </a:p>
      </dsp:txBody>
      <dsp:txXfrm>
        <a:off x="5827635" y="832323"/>
        <a:ext cx="4149382" cy="25763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537A-52CB-4759-B96A-D8A0C1929AF4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2738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537A-52CB-4759-B96A-D8A0C1929AF4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9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537A-52CB-4759-B96A-D8A0C1929AF4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7777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537A-52CB-4759-B96A-D8A0C1929AF4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176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537A-52CB-4759-B96A-D8A0C1929AF4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161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537A-52CB-4759-B96A-D8A0C1929AF4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560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537A-52CB-4759-B96A-D8A0C1929AF4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035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D80537A-52CB-4759-B96A-D8A0C1929AF4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389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537A-52CB-4759-B96A-D8A0C1929AF4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595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537A-52CB-4759-B96A-D8A0C1929AF4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732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537A-52CB-4759-B96A-D8A0C1929AF4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975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D80537A-52CB-4759-B96A-D8A0C1929AF4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2633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studentaid.gov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studentaid.gov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udentaid.gov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sula.edu/financialaid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sula.edu/registrar" TargetMode="External"/><Relationship Id="rId2" Type="http://schemas.openxmlformats.org/officeDocument/2006/relationships/hyperlink" Target="http://www.nsula.edu/financialaid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nsufinaid@nsula.edu" TargetMode="External"/><Relationship Id="rId2" Type="http://schemas.openxmlformats.org/officeDocument/2006/relationships/hyperlink" Target="http://www.nsula.edu/financialaid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studentaccounting@nsula.ed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1175F5-6C84-A169-1644-3D6B6CA884E6}"/>
              </a:ext>
            </a:extLst>
          </p:cNvPr>
          <p:cNvSpPr txBox="1"/>
          <p:nvPr/>
        </p:nvSpPr>
        <p:spPr>
          <a:xfrm>
            <a:off x="279661" y="263951"/>
            <a:ext cx="1163267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Constantia" panose="02030602050306030303" pitchFamily="18" charset="0"/>
              </a:rPr>
              <a:t>Financial Aid &amp; Scholarships Overview 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  <a:latin typeface="Constantia" panose="02030602050306030303" pitchFamily="18" charset="0"/>
              </a:rPr>
              <a:t>For NSU Students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4" name="Picture 8" descr="Office of Internal Audit Home – Northwestern State University">
            <a:extLst>
              <a:ext uri="{FF2B5EF4-FFF2-40B4-BE49-F238E27FC236}">
                <a16:creationId xmlns:a16="http://schemas.microsoft.com/office/drawing/2014/main" id="{1F533DB8-F03A-1B50-DC0C-F0BC7732C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541" y="1833611"/>
            <a:ext cx="2958690" cy="295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51B3B2-7EDC-A8BC-2AF5-AC84BD2075D0}"/>
              </a:ext>
            </a:extLst>
          </p:cNvPr>
          <p:cNvSpPr txBox="1"/>
          <p:nvPr/>
        </p:nvSpPr>
        <p:spPr>
          <a:xfrm>
            <a:off x="279661" y="4597626"/>
            <a:ext cx="1130273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Constantia" panose="02030602050306030303" pitchFamily="18" charset="0"/>
              </a:rPr>
              <a:t>Presented By: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  <a:latin typeface="Constantia" panose="02030602050306030303" pitchFamily="18" charset="0"/>
              </a:rPr>
              <a:t>The Office of Student Financial Aid</a:t>
            </a:r>
          </a:p>
        </p:txBody>
      </p:sp>
    </p:spTree>
    <p:extLst>
      <p:ext uri="{BB962C8B-B14F-4D97-AF65-F5344CB8AC3E}">
        <p14:creationId xmlns:p14="http://schemas.microsoft.com/office/powerpoint/2010/main" val="329019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04E65C-2D99-8C4F-774A-47A59C151797}"/>
              </a:ext>
            </a:extLst>
          </p:cNvPr>
          <p:cNvSpPr txBox="1"/>
          <p:nvPr/>
        </p:nvSpPr>
        <p:spPr>
          <a:xfrm>
            <a:off x="381125" y="1412701"/>
            <a:ext cx="11468368" cy="3683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en-US" sz="2000" b="1" dirty="0">
                <a:latin typeface="Georgia" panose="02040502050405020303" pitchFamily="18" charset="0"/>
              </a:rPr>
              <a:t>Students must complete a Free Application for Federal Student Aid (FAFSA) to apply for federal and some state aid (Go Grant, SEOG and Federal Work Study). </a:t>
            </a:r>
          </a:p>
          <a:p>
            <a:pPr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en-US" sz="2000" b="1" dirty="0">
                <a:latin typeface="Georgia" panose="02040502050405020303" pitchFamily="18" charset="0"/>
              </a:rPr>
              <a:t>FAFSA application must be completed each academic year (fall, spring, and summer) online </a:t>
            </a:r>
            <a:r>
              <a:rPr lang="en-US" sz="2000" b="1" dirty="0">
                <a:latin typeface="Georgia" panose="02040502050405020303" pitchFamily="18" charset="0"/>
                <a:hlinkClick r:id="rId2"/>
              </a:rPr>
              <a:t>www.studentaid.gov</a:t>
            </a:r>
            <a:r>
              <a:rPr lang="en-US" sz="2000" b="1" dirty="0">
                <a:latin typeface="Georgia" panose="02040502050405020303" pitchFamily="18" charset="0"/>
              </a:rPr>
              <a:t> </a:t>
            </a:r>
          </a:p>
          <a:p>
            <a:pPr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en-US" sz="2000" b="1" dirty="0">
                <a:latin typeface="Georgia" panose="02040502050405020303" pitchFamily="18" charset="0"/>
              </a:rPr>
              <a:t>When completing the 2025-2026 FAFSA, family income from the 2023 tax year information is required to determine federal student aid eligibility. </a:t>
            </a:r>
          </a:p>
          <a:p>
            <a:pPr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en-US" sz="2000" b="1" dirty="0">
                <a:latin typeface="Georgia" panose="02040502050405020303" pitchFamily="18" charset="0"/>
              </a:rPr>
              <a:t>FAFSA applications for both 2024-25 &amp; 2025-26 academic year are now available!  </a:t>
            </a:r>
          </a:p>
        </p:txBody>
      </p:sp>
      <p:sp>
        <p:nvSpPr>
          <p:cNvPr id="5" name="Explosion: 14 Points 4">
            <a:extLst>
              <a:ext uri="{FF2B5EF4-FFF2-40B4-BE49-F238E27FC236}">
                <a16:creationId xmlns:a16="http://schemas.microsoft.com/office/drawing/2014/main" id="{91A0BD28-B34B-8860-9577-E5F987D11922}"/>
              </a:ext>
            </a:extLst>
          </p:cNvPr>
          <p:cNvSpPr/>
          <p:nvPr/>
        </p:nvSpPr>
        <p:spPr>
          <a:xfrm>
            <a:off x="3872578" y="4988638"/>
            <a:ext cx="4260916" cy="1816896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spcBef>
                <a:spcPts val="600"/>
              </a:spcBef>
              <a:buNone/>
            </a:pPr>
            <a:r>
              <a:rPr lang="en-US" sz="2000" b="1" dirty="0">
                <a:solidFill>
                  <a:schemeClr val="tx1"/>
                </a:solidFill>
                <a:latin typeface="Constantia" panose="02030602050306030303" pitchFamily="18" charset="0"/>
              </a:rPr>
              <a:t>NSU School Code# 002021</a:t>
            </a:r>
          </a:p>
        </p:txBody>
      </p:sp>
      <p:pic>
        <p:nvPicPr>
          <p:cNvPr id="8" name="Picture 2" descr="FAFSA | USW">
            <a:extLst>
              <a:ext uri="{FF2B5EF4-FFF2-40B4-BE49-F238E27FC236}">
                <a16:creationId xmlns:a16="http://schemas.microsoft.com/office/drawing/2014/main" id="{E673F3ED-8DF6-4C03-D394-012B269AD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578" y="37457"/>
            <a:ext cx="3903483" cy="126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C7D4EE7-069C-9716-E3C3-3D9D03BC6DFE}"/>
              </a:ext>
            </a:extLst>
          </p:cNvPr>
          <p:cNvCxnSpPr/>
          <p:nvPr/>
        </p:nvCxnSpPr>
        <p:spPr>
          <a:xfrm>
            <a:off x="932688" y="1412701"/>
            <a:ext cx="101406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9363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890C36D-4121-F207-AA43-39C737251CD4}"/>
              </a:ext>
            </a:extLst>
          </p:cNvPr>
          <p:cNvSpPr txBox="1"/>
          <p:nvPr/>
        </p:nvSpPr>
        <p:spPr>
          <a:xfrm>
            <a:off x="612743" y="437501"/>
            <a:ext cx="106994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Constantia" panose="02030602050306030303" pitchFamily="18" charset="0"/>
                <a:ea typeface="STHupo" panose="020B0503020204020204" pitchFamily="2" charset="-122"/>
              </a:rPr>
              <a:t>ADDITIONAL REQUIREMENTS NEEDED FOR AID</a:t>
            </a:r>
            <a:endParaRPr lang="en-US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4BCC97-A469-2587-5EE0-75C2CF839760}"/>
              </a:ext>
            </a:extLst>
          </p:cNvPr>
          <p:cNvSpPr txBox="1"/>
          <p:nvPr/>
        </p:nvSpPr>
        <p:spPr>
          <a:xfrm>
            <a:off x="329938" y="1244337"/>
            <a:ext cx="1157611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800" dirty="0">
                <a:latin typeface="Constantia" panose="02030602050306030303" pitchFamily="18" charset="0"/>
              </a:rPr>
              <a:t> Title IV Authorization Form (completed within </a:t>
            </a:r>
            <a:r>
              <a:rPr lang="en-US" sz="2800" dirty="0" err="1">
                <a:latin typeface="Constantia" panose="02030602050306030303" pitchFamily="18" charset="0"/>
              </a:rPr>
              <a:t>MyNSU</a:t>
            </a:r>
            <a:r>
              <a:rPr lang="en-US" sz="2800" dirty="0">
                <a:latin typeface="Constantia" panose="02030602050306030303" pitchFamily="18" charset="0"/>
              </a:rPr>
              <a:t> – one time only)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>
                <a:latin typeface="Constantia" panose="02030602050306030303" pitchFamily="18" charset="0"/>
              </a:rPr>
              <a:t> Terms and Conditions (completed within </a:t>
            </a:r>
            <a:r>
              <a:rPr lang="en-US" sz="2800" dirty="0" err="1">
                <a:latin typeface="Constantia" panose="02030602050306030303" pitchFamily="18" charset="0"/>
              </a:rPr>
              <a:t>MyNSU</a:t>
            </a:r>
            <a:r>
              <a:rPr lang="en-US" sz="2800" dirty="0">
                <a:latin typeface="Constantia" panose="02030602050306030303" pitchFamily="18" charset="0"/>
              </a:rPr>
              <a:t> – one time only)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>
                <a:latin typeface="Constantia" panose="02030602050306030303" pitchFamily="18" charset="0"/>
              </a:rPr>
              <a:t> The Federal Government may select the students FAFSA application for a review process known as </a:t>
            </a:r>
            <a:r>
              <a:rPr lang="en-US" sz="2800" b="1" dirty="0">
                <a:latin typeface="Constantia" panose="02030602050306030303" pitchFamily="18" charset="0"/>
              </a:rPr>
              <a:t>Verification</a:t>
            </a:r>
            <a:r>
              <a:rPr lang="en-US" sz="2800" dirty="0">
                <a:latin typeface="Constantia" panose="02030602050306030303" pitchFamily="18" charset="0"/>
              </a:rPr>
              <a:t> that </a:t>
            </a:r>
            <a:r>
              <a:rPr lang="en-US" sz="2800" dirty="0">
                <a:latin typeface="Constantia" panose="02030602050306030303" pitchFamily="18" charset="0"/>
                <a:cs typeface="Times New Roman" panose="02020603050405020304" pitchFamily="18" charset="0"/>
              </a:rPr>
              <a:t>requires FA Staff to verify the accuracy of the FAFSA application.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>
                <a:latin typeface="Constantia" panose="02030602050306030303" pitchFamily="18" charset="0"/>
                <a:cs typeface="Times New Roman" panose="02020603050405020304" pitchFamily="18" charset="0"/>
              </a:rPr>
              <a:t>Students and parents will be required in some cases to submit tax/wage information as well as other documentation to verify the data reported on the FAFSA.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>
                <a:latin typeface="Constantia" panose="02030602050306030303" pitchFamily="18" charset="0"/>
              </a:rPr>
              <a:t> Students will be notified via Email of the required documentation needed for any verification review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690B84-BDF1-B7E4-6718-0B57B20CBEBE}"/>
              </a:ext>
            </a:extLst>
          </p:cNvPr>
          <p:cNvCxnSpPr/>
          <p:nvPr/>
        </p:nvCxnSpPr>
        <p:spPr>
          <a:xfrm>
            <a:off x="923261" y="1077517"/>
            <a:ext cx="101406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Writing Requirements Documents Easily ...">
            <a:extLst>
              <a:ext uri="{FF2B5EF4-FFF2-40B4-BE49-F238E27FC236}">
                <a16:creationId xmlns:a16="http://schemas.microsoft.com/office/drawing/2014/main" id="{84E0A4DE-954F-1799-44B0-C513BE3A4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6" r="18633"/>
          <a:stretch/>
        </p:blipFill>
        <p:spPr bwMode="auto">
          <a:xfrm>
            <a:off x="10483672" y="105017"/>
            <a:ext cx="828493" cy="917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0431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itHub - intentjs/intent: The Intent ...">
            <a:extLst>
              <a:ext uri="{FF2B5EF4-FFF2-40B4-BE49-F238E27FC236}">
                <a16:creationId xmlns:a16="http://schemas.microsoft.com/office/drawing/2014/main" id="{8DB76861-3307-DFAA-E12D-D5DEC9C75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67" b="1"/>
          <a:stretch/>
        </p:blipFill>
        <p:spPr bwMode="auto">
          <a:xfrm>
            <a:off x="1715131" y="103696"/>
            <a:ext cx="1659665" cy="150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93653B-73D6-3935-7D2E-9F5234895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Constantia" panose="02030602050306030303" pitchFamily="18" charset="0"/>
              </a:rPr>
              <a:t>Intent to Attend</a:t>
            </a:r>
            <a:br>
              <a:rPr lang="en-US" b="1" dirty="0">
                <a:latin typeface="Constantia" panose="02030602050306030303" pitchFamily="18" charset="0"/>
              </a:rPr>
            </a:br>
            <a:endParaRPr lang="en-US" b="1" dirty="0">
              <a:latin typeface="Constantia" panose="020306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D56A4-30AD-1027-84FD-B9C89077D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255" y="1845734"/>
            <a:ext cx="10792426" cy="4617696"/>
          </a:xfrm>
        </p:spPr>
        <p:txBody>
          <a:bodyPr>
            <a:normAutofit/>
          </a:bodyPr>
          <a:lstStyle/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>
                <a:latin typeface="Constantia" panose="02030602050306030303" pitchFamily="18" charset="0"/>
              </a:rPr>
              <a:t>The Intent to Attend will be available during the first 7 days of class via </a:t>
            </a:r>
            <a:r>
              <a:rPr lang="en-US" sz="2400" dirty="0" err="1">
                <a:latin typeface="Constantia" panose="02030602050306030303" pitchFamily="18" charset="0"/>
              </a:rPr>
              <a:t>myNSU</a:t>
            </a:r>
            <a:r>
              <a:rPr lang="en-US" sz="2400">
                <a:latin typeface="Constantia" panose="02030602050306030303" pitchFamily="18" charset="0"/>
              </a:rPr>
              <a:t> each semester</a:t>
            </a:r>
            <a:endParaRPr lang="en-US" sz="2400" dirty="0">
              <a:latin typeface="Constantia" panose="02030602050306030303" pitchFamily="18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endParaRPr lang="en-US" sz="2400" dirty="0">
              <a:latin typeface="Constantia" panose="02030602050306030303" pitchFamily="18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>
                <a:latin typeface="Constantia" panose="02030602050306030303" pitchFamily="18" charset="0"/>
              </a:rPr>
              <a:t>Aid will not disburse to a students account until the student has verified that they will be attending their courses 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sz="2400" dirty="0">
              <a:latin typeface="Constantia" panose="02030602050306030303" pitchFamily="18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>
                <a:latin typeface="Constantia" panose="02030602050306030303" pitchFamily="18" charset="0"/>
              </a:rPr>
              <a:t>Students who have not completed the intent to attend within the first 7 days of classes will have their courses cancelled thereafter 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sz="2400" dirty="0">
              <a:latin typeface="Constantia" panose="02030602050306030303" pitchFamily="18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>
                <a:latin typeface="Constantia" panose="02030602050306030303" pitchFamily="18" charset="0"/>
              </a:rPr>
              <a:t>Students who do not have enough aid to cover their total balance will be required to complete a promissory agreement with NSU during the Intent to Attend process.  </a:t>
            </a:r>
          </a:p>
          <a:p>
            <a:pPr marL="201168" lvl="1" indent="0">
              <a:buNone/>
            </a:pPr>
            <a:endParaRPr lang="en-US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319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EE0310-1F10-38A8-5E89-56A3EE1862F1}"/>
              </a:ext>
            </a:extLst>
          </p:cNvPr>
          <p:cNvSpPr txBox="1"/>
          <p:nvPr/>
        </p:nvSpPr>
        <p:spPr>
          <a:xfrm>
            <a:off x="201129" y="1168036"/>
            <a:ext cx="11847898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600" dirty="0">
                <a:solidFill>
                  <a:schemeClr val="accent2"/>
                </a:solidFill>
                <a:latin typeface="Constantia" panose="02030602050306030303" pitchFamily="18" charset="0"/>
              </a:rPr>
              <a:t> </a:t>
            </a:r>
            <a:r>
              <a:rPr lang="en-US" sz="2600" dirty="0">
                <a:latin typeface="Constantia" panose="02030602050306030303" pitchFamily="18" charset="0"/>
              </a:rPr>
              <a:t>After all FA requirements including paperwork and/or verification is completed a financial aid package will be certified for the student based on the FAFSA detail.</a:t>
            </a: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600" dirty="0">
                <a:latin typeface="Constantia" panose="02030602050306030303" pitchFamily="18" charset="0"/>
              </a:rPr>
              <a:t>Students will receive email notifications of their award amounts - to view via their </a:t>
            </a:r>
            <a:r>
              <a:rPr lang="en-US" sz="2600" dirty="0" err="1">
                <a:latin typeface="Constantia" panose="02030602050306030303" pitchFamily="18" charset="0"/>
              </a:rPr>
              <a:t>myNSU</a:t>
            </a:r>
            <a:r>
              <a:rPr lang="en-US" sz="2600" dirty="0">
                <a:latin typeface="Constantia" panose="02030602050306030303" pitchFamily="18" charset="0"/>
              </a:rPr>
              <a:t> accounts</a:t>
            </a: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600" dirty="0">
                <a:latin typeface="Constantia" panose="02030602050306030303" pitchFamily="18" charset="0"/>
              </a:rPr>
              <a:t>Pell Grants &amp; State awards (if eligible) will automatically be accepted on the student’s behalf</a:t>
            </a: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600" dirty="0">
                <a:latin typeface="Constantia" panose="02030602050306030303" pitchFamily="18" charset="0"/>
              </a:rPr>
              <a:t>Students will need to log into </a:t>
            </a:r>
            <a:r>
              <a:rPr lang="en-US" sz="2600" dirty="0" err="1">
                <a:latin typeface="Constantia" panose="02030602050306030303" pitchFamily="18" charset="0"/>
              </a:rPr>
              <a:t>MyNSU</a:t>
            </a:r>
            <a:r>
              <a:rPr lang="en-US" sz="2600" dirty="0">
                <a:latin typeface="Constantia" panose="02030602050306030303" pitchFamily="18" charset="0"/>
              </a:rPr>
              <a:t> to accept/decline student loans offers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>
                <a:latin typeface="Constantia" panose="02030602050306030303" pitchFamily="18" charset="0"/>
              </a:rPr>
              <a:t>Note: </a:t>
            </a:r>
            <a:r>
              <a:rPr lang="en-US" sz="2600" b="1" dirty="0">
                <a:latin typeface="Constantia" panose="02030602050306030303" pitchFamily="18" charset="0"/>
              </a:rPr>
              <a:t>Subsidized loans </a:t>
            </a:r>
            <a:r>
              <a:rPr lang="en-US" sz="2600" dirty="0">
                <a:latin typeface="Constantia" panose="02030602050306030303" pitchFamily="18" charset="0"/>
              </a:rPr>
              <a:t>interest is paid by the federal government while a student is attending school for a total of</a:t>
            </a:r>
            <a:r>
              <a:rPr lang="en-US" sz="2600" b="1" dirty="0">
                <a:latin typeface="Constantia" panose="02030602050306030303" pitchFamily="18" charset="0"/>
              </a:rPr>
              <a:t> </a:t>
            </a:r>
            <a:r>
              <a:rPr lang="en-US" sz="2600" b="1" u="sng" dirty="0">
                <a:latin typeface="Constantia" panose="02030602050306030303" pitchFamily="18" charset="0"/>
              </a:rPr>
              <a:t>6 hours </a:t>
            </a:r>
            <a:r>
              <a:rPr lang="en-US" sz="2600" dirty="0">
                <a:latin typeface="Constantia" panose="02030602050306030303" pitchFamily="18" charset="0"/>
              </a:rPr>
              <a:t>or more.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b="1" dirty="0">
                <a:latin typeface="Constantia" panose="02030602050306030303" pitchFamily="18" charset="0"/>
              </a:rPr>
              <a:t>Unsubsidized loans</a:t>
            </a:r>
            <a:r>
              <a:rPr lang="en-US" sz="2600" dirty="0">
                <a:latin typeface="Constantia" panose="02030602050306030303" pitchFamily="18" charset="0"/>
              </a:rPr>
              <a:t> interest accrues daily</a:t>
            </a:r>
            <a:endParaRPr lang="en-US" sz="2600" dirty="0">
              <a:solidFill>
                <a:schemeClr val="accent2"/>
              </a:solidFill>
              <a:latin typeface="Constantia" panose="02030602050306030303" pitchFamily="18" charset="0"/>
            </a:endParaRP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600" dirty="0">
                <a:solidFill>
                  <a:schemeClr val="accent2"/>
                </a:solidFill>
                <a:latin typeface="Constantia" panose="02030602050306030303" pitchFamily="18" charset="0"/>
              </a:rPr>
              <a:t> </a:t>
            </a:r>
            <a:r>
              <a:rPr lang="en-US" sz="2600" dirty="0">
                <a:latin typeface="Constantia" panose="02030602050306030303" pitchFamily="18" charset="0"/>
              </a:rPr>
              <a:t>If the student accepts their loan awards a master promissory note and loan entrance counseling must be completed on </a:t>
            </a:r>
            <a:r>
              <a:rPr lang="en-US" sz="2600" dirty="0">
                <a:latin typeface="Constantia" panose="02030602050306030303" pitchFamily="18" charset="0"/>
                <a:hlinkClick r:id="rId2"/>
              </a:rPr>
              <a:t>www.studentaid.gov</a:t>
            </a:r>
            <a:r>
              <a:rPr lang="en-US" sz="2600" dirty="0">
                <a:latin typeface="Constantia" panose="02030602050306030303" pitchFamily="18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0DEA63-7003-ED88-74AF-C668054085A2}"/>
              </a:ext>
            </a:extLst>
          </p:cNvPr>
          <p:cNvCxnSpPr>
            <a:cxnSpLocks/>
          </p:cNvCxnSpPr>
          <p:nvPr/>
        </p:nvCxnSpPr>
        <p:spPr>
          <a:xfrm>
            <a:off x="438396" y="999517"/>
            <a:ext cx="116106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9B5D9AF-20A9-D758-AC4D-709C8E7AF2D8}"/>
              </a:ext>
            </a:extLst>
          </p:cNvPr>
          <p:cNvSpPr txBox="1"/>
          <p:nvPr/>
        </p:nvSpPr>
        <p:spPr>
          <a:xfrm>
            <a:off x="2097096" y="-108479"/>
            <a:ext cx="829323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rgbClr val="7030A0"/>
                </a:solidFill>
                <a:latin typeface="Constantia" panose="02030602050306030303" pitchFamily="18" charset="0"/>
              </a:rPr>
              <a:t>Awarding Process</a:t>
            </a:r>
            <a:endParaRPr lang="en-US" sz="6600" dirty="0"/>
          </a:p>
        </p:txBody>
      </p:sp>
      <p:pic>
        <p:nvPicPr>
          <p:cNvPr id="7" name="Picture 2" descr="Money Clipart Stock Illustrations ...">
            <a:extLst>
              <a:ext uri="{FF2B5EF4-FFF2-40B4-BE49-F238E27FC236}">
                <a16:creationId xmlns:a16="http://schemas.microsoft.com/office/drawing/2014/main" id="{1EAFAD40-A47C-1764-F7F2-D1C8EABB7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743" y="0"/>
            <a:ext cx="1269862" cy="994744"/>
          </a:xfrm>
          <a:prstGeom prst="rect">
            <a:avLst/>
          </a:prstGeom>
          <a:gradFill>
            <a:gsLst>
              <a:gs pos="40034">
                <a:srgbClr val="FADEBE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2697150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FCF460-97E0-1E53-6B27-540D7AB682CA}"/>
              </a:ext>
            </a:extLst>
          </p:cNvPr>
          <p:cNvSpPr txBox="1"/>
          <p:nvPr/>
        </p:nvSpPr>
        <p:spPr>
          <a:xfrm>
            <a:off x="980389" y="163407"/>
            <a:ext cx="102186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7030A0"/>
                </a:solidFill>
                <a:latin typeface="Constantia" panose="02030602050306030303" pitchFamily="18" charset="0"/>
              </a:rPr>
              <a:t>Additional Funding Opportunities</a:t>
            </a:r>
            <a:br>
              <a:rPr lang="en-US" sz="2000" b="1" dirty="0">
                <a:solidFill>
                  <a:srgbClr val="7030A0"/>
                </a:solidFill>
                <a:latin typeface="Constantia" panose="02030602050306030303" pitchFamily="18" charset="0"/>
              </a:rPr>
            </a:br>
            <a:r>
              <a:rPr lang="en-US" sz="2000" b="1" dirty="0">
                <a:solidFill>
                  <a:srgbClr val="FF0000"/>
                </a:solidFill>
                <a:latin typeface="Constantia" panose="02030602050306030303" pitchFamily="18" charset="0"/>
              </a:rPr>
              <a:t>(Links are available within </a:t>
            </a:r>
            <a:r>
              <a:rPr lang="en-US" sz="2000" b="1" dirty="0" err="1">
                <a:solidFill>
                  <a:srgbClr val="FF0000"/>
                </a:solidFill>
                <a:latin typeface="Constantia" panose="02030602050306030303" pitchFamily="18" charset="0"/>
              </a:rPr>
              <a:t>MyNSU</a:t>
            </a:r>
            <a:r>
              <a:rPr lang="en-US" sz="2000" b="1" dirty="0">
                <a:solidFill>
                  <a:srgbClr val="FF0000"/>
                </a:solidFill>
                <a:latin typeface="Constantia" panose="02030602050306030303" pitchFamily="18" charset="0"/>
              </a:rPr>
              <a:t> and the Financial Aid website)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5708E5-3D4A-E742-B879-CEC34A3A600F}"/>
              </a:ext>
            </a:extLst>
          </p:cNvPr>
          <p:cNvSpPr txBox="1"/>
          <p:nvPr/>
        </p:nvSpPr>
        <p:spPr>
          <a:xfrm>
            <a:off x="358219" y="914403"/>
            <a:ext cx="11180189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000" dirty="0">
                <a:latin typeface="Constantia" panose="02030602050306030303" pitchFamily="18" charset="0"/>
              </a:rPr>
              <a:t>Alumni Foundation Scholarships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Constantia" panose="02030602050306030303" pitchFamily="18" charset="0"/>
              </a:rPr>
              <a:t>A variety of scholarships are available through the generous donations to our university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Constantia" panose="02030602050306030303" pitchFamily="18" charset="0"/>
              </a:rPr>
              <a:t>Application required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>
                <a:latin typeface="Constantia" panose="02030602050306030303" pitchFamily="18" charset="0"/>
              </a:rPr>
              <a:t>Tuition Hardship Exemption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Constantia" panose="02030602050306030303" pitchFamily="18" charset="0"/>
              </a:rPr>
              <a:t>Up to $300 per semester awarded to eligible LA residents (non-TOPS eligible students)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Constantia" panose="02030602050306030303" pitchFamily="18" charset="0"/>
              </a:rPr>
              <a:t>Application required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>
                <a:latin typeface="Constantia" panose="02030602050306030303" pitchFamily="18" charset="0"/>
              </a:rPr>
              <a:t>Parent Plus Loan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Constantia" panose="02030602050306030303" pitchFamily="18" charset="0"/>
              </a:rPr>
              <a:t>Loans for parents of dependent students, based on credit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Constantia" panose="02030602050306030303" pitchFamily="18" charset="0"/>
              </a:rPr>
              <a:t>The parent must complete the application </a:t>
            </a:r>
            <a:r>
              <a:rPr lang="en-US" sz="2000" dirty="0">
                <a:latin typeface="Constantia" panose="02030602050306030303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www.studentaid.gov</a:t>
            </a:r>
            <a:r>
              <a:rPr lang="en-US" sz="2000" dirty="0">
                <a:latin typeface="Constantia" panose="02030602050306030303" pitchFamily="18" charset="0"/>
              </a:rPr>
              <a:t>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000" dirty="0">
                <a:latin typeface="Constantia" panose="02030602050306030303" pitchFamily="18" charset="0"/>
              </a:rPr>
              <a:t>Approval – can be awarded up to the students Cost of Attendance, based on the amount approved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000" dirty="0">
                <a:latin typeface="Constantia" panose="02030602050306030303" pitchFamily="18" charset="0"/>
              </a:rPr>
              <a:t>Denial – awarded up to the dependent loan amounts based on classification (</a:t>
            </a:r>
            <a:r>
              <a:rPr lang="en-US" sz="2000" b="1" dirty="0">
                <a:latin typeface="Constantia" panose="02030602050306030303" pitchFamily="18" charset="0"/>
              </a:rPr>
              <a:t>This would be processed as an unsubsidized loan</a:t>
            </a:r>
            <a:r>
              <a:rPr lang="en-US" sz="2000" dirty="0">
                <a:latin typeface="Constantia" panose="02030602050306030303" pitchFamily="18" charset="0"/>
              </a:rPr>
              <a:t>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 err="1">
                <a:latin typeface="Constantia" panose="02030602050306030303" pitchFamily="18" charset="0"/>
              </a:rPr>
              <a:t>Fastweb</a:t>
            </a:r>
            <a:r>
              <a:rPr lang="en-US" sz="2000" dirty="0">
                <a:latin typeface="Constantia" panose="02030602050306030303" pitchFamily="18" charset="0"/>
              </a:rPr>
              <a:t> – third party scholarship search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>
                <a:latin typeface="Constantia" panose="02030602050306030303" pitchFamily="18" charset="0"/>
              </a:rPr>
              <a:t>Alternative Loans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Constantia" panose="02030602050306030303" pitchFamily="18" charset="0"/>
              </a:rPr>
              <a:t>Should only be considered as last resort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Constantia" panose="02030602050306030303" pitchFamily="18" charset="0"/>
              </a:rPr>
              <a:t>Based on applicants' credit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F35EF04-FC4D-9650-5047-A192BB63D3DC}"/>
              </a:ext>
            </a:extLst>
          </p:cNvPr>
          <p:cNvCxnSpPr/>
          <p:nvPr/>
        </p:nvCxnSpPr>
        <p:spPr>
          <a:xfrm>
            <a:off x="1025652" y="871293"/>
            <a:ext cx="101406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479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020BE-F126-A8C0-7FB7-98F8CB3ECC6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87337"/>
            <a:ext cx="11411712" cy="837371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  <a:latin typeface="Constantia" panose="02030602050306030303" pitchFamily="18" charset="0"/>
              </a:rPr>
              <a:t>      ACADEMIC PROGRESS FOR FEDERAL AID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1A2DB-2838-F707-CEB1-971D80B1EC1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3122" y="1399037"/>
            <a:ext cx="11934334" cy="4666613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600" dirty="0"/>
              <a:t>Satisfactory Academic Progress guidelines for Federal Aid includes all the following: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Cumulative GPA of 2.0 for Undergraduate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Cumulative completion rate of 67% of all courses (hours earned divided by hours attempted)</a:t>
            </a:r>
          </a:p>
          <a:p>
            <a:pPr marL="201168" lvl="1" indent="0" algn="ctr">
              <a:lnSpc>
                <a:spcPts val="600"/>
              </a:lnSpc>
              <a:buNone/>
            </a:pPr>
            <a:r>
              <a:rPr lang="en-US" sz="2600" b="1" dirty="0">
                <a:solidFill>
                  <a:srgbClr val="FF0000"/>
                </a:solidFill>
              </a:rPr>
              <a:t>NOTE</a:t>
            </a:r>
            <a:r>
              <a:rPr lang="en-US" sz="2600" dirty="0"/>
              <a:t>: All withdrawn courses count in attempted hours</a:t>
            </a:r>
          </a:p>
          <a:p>
            <a:pPr marL="201168" lvl="1" indent="0" algn="ctr">
              <a:lnSpc>
                <a:spcPts val="600"/>
              </a:lnSpc>
              <a:buNone/>
            </a:pPr>
            <a:endParaRPr lang="en-US" sz="2600" dirty="0">
              <a:latin typeface="Constantia" panose="02030602050306030303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Cannot attempt more than 150% of hours needed for respective program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600" dirty="0"/>
              <a:t>(Program requires 120 for graduation, if a student attempts over 180 hours, they are no longer eligible for federal aid without an approved Financial Aid appeal.)</a:t>
            </a:r>
          </a:p>
          <a:p>
            <a:pPr lvl="3">
              <a:lnSpc>
                <a:spcPts val="600"/>
              </a:lnSpc>
              <a:buFont typeface="Wingdings" panose="05000000000000000000" pitchFamily="2" charset="2"/>
              <a:buChar char="§"/>
            </a:pPr>
            <a:endParaRPr lang="en-US" sz="2600" dirty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600" dirty="0"/>
              <a:t>Please utilize our GPA/Hours Forecast Calculator to check your progress - this can be found on our website: </a:t>
            </a:r>
            <a:r>
              <a:rPr lang="en-US" sz="2600" dirty="0">
                <a:solidFill>
                  <a:srgbClr val="7030A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www.nsula.edu/financialaid</a:t>
            </a:r>
            <a:r>
              <a:rPr lang="en-US" sz="2600" dirty="0">
                <a:solidFill>
                  <a:srgbClr val="7030A0"/>
                </a:solidFill>
              </a:rPr>
              <a:t> </a:t>
            </a:r>
            <a:endParaRPr lang="en-US" sz="2600" dirty="0">
              <a:solidFill>
                <a:schemeClr val="tx1"/>
              </a:solidFill>
            </a:endParaRPr>
          </a:p>
          <a:p>
            <a:pPr lvl="3">
              <a:buFont typeface="Wingdings" panose="05000000000000000000" pitchFamily="2" charset="2"/>
              <a:buChar char="§"/>
            </a:pPr>
            <a:endParaRPr lang="en-US" sz="2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05DC122-CB8C-34D9-C657-61A3FA1673AE}"/>
              </a:ext>
            </a:extLst>
          </p:cNvPr>
          <p:cNvCxnSpPr/>
          <p:nvPr/>
        </p:nvCxnSpPr>
        <p:spPr>
          <a:xfrm>
            <a:off x="932688" y="1124708"/>
            <a:ext cx="101406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075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AFE0CE-A86A-C242-E515-D7984D125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BB675-34CD-3B41-93EA-4705F382768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87337"/>
            <a:ext cx="11411712" cy="837371"/>
          </a:xfrm>
        </p:spPr>
        <p:txBody>
          <a:bodyPr>
            <a:normAutofit/>
          </a:bodyPr>
          <a:lstStyle/>
          <a:p>
            <a:pPr algn="ctr"/>
            <a:r>
              <a:rPr kumimoji="0" lang="en-US" sz="3600" b="1" i="0" u="none" strike="noStrike" kern="1200" cap="none" spc="-5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ACADEMIC PROGRESS FOR SCHOLARSHIPS</a:t>
            </a:r>
            <a:endParaRPr lang="en-US" sz="3600" b="1" dirty="0">
              <a:solidFill>
                <a:srgbClr val="7030A0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057AD-44B2-F4AB-C48F-A552A7336C5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82804" y="1583704"/>
            <a:ext cx="11411712" cy="4481946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Students must maintain the following for the Fall &amp; Spring semesters:</a:t>
            </a:r>
          </a:p>
          <a:p>
            <a:pPr marL="91440" marR="0" lvl="0" indent="-91440" defTabSz="914400" rtl="0" eaLnBrk="1" fontAlgn="auto" latinLnBrk="0" hangingPunct="1"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Full-time enrollment</a:t>
            </a:r>
          </a:p>
          <a:p>
            <a:pPr marL="91440" marR="0" lvl="0" indent="-91440" defTabSz="914400" rtl="0" eaLnBrk="1" fontAlgn="auto" latinLnBrk="0" hangingPunct="1"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The required </a:t>
            </a:r>
            <a:r>
              <a:rPr lang="en-US" sz="3600" dirty="0">
                <a:latin typeface="Constantia" panose="02030602050306030303" pitchFamily="18" charset="0"/>
              </a:rPr>
              <a:t>cumulative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GPA</a:t>
            </a:r>
          </a:p>
          <a:p>
            <a:pPr marL="91440" marR="0" lvl="0" indent="-91440" defTabSz="914400" rtl="0" eaLnBrk="1" fontAlgn="auto" latinLnBrk="0" hangingPunct="1"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Your award letter will give you eligibility requirements to maintain your scholarship</a:t>
            </a:r>
          </a:p>
          <a:p>
            <a:pPr marL="0" marR="0" lvl="0" indent="0" defTabSz="914400" rtl="0" eaLnBrk="1" fontAlgn="auto" latinLnBrk="0" hangingPunct="1"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Note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: Academic scholarships are not used for Summer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E408170-06F7-EE51-E48D-FB41C94697E3}"/>
              </a:ext>
            </a:extLst>
          </p:cNvPr>
          <p:cNvCxnSpPr/>
          <p:nvPr/>
        </p:nvCxnSpPr>
        <p:spPr>
          <a:xfrm>
            <a:off x="932688" y="1261872"/>
            <a:ext cx="101406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1302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7D4EDD-55E7-9B9D-DE44-98175DD9B1E6}"/>
              </a:ext>
            </a:extLst>
          </p:cNvPr>
          <p:cNvSpPr txBox="1"/>
          <p:nvPr/>
        </p:nvSpPr>
        <p:spPr>
          <a:xfrm>
            <a:off x="504334" y="451048"/>
            <a:ext cx="113781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7030A0"/>
                </a:solidFill>
                <a:latin typeface="Constantia" panose="02030602050306030303" pitchFamily="18" charset="0"/>
              </a:rPr>
              <a:t>Family Education Rights &amp; Privacy Act (FERPA)</a:t>
            </a:r>
            <a:endParaRPr lang="en-US" sz="4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979792-3309-1E16-EF4C-A882C7E48763}"/>
              </a:ext>
            </a:extLst>
          </p:cNvPr>
          <p:cNvSpPr txBox="1"/>
          <p:nvPr/>
        </p:nvSpPr>
        <p:spPr>
          <a:xfrm>
            <a:off x="131973" y="1175149"/>
            <a:ext cx="11981469" cy="5186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b="0" i="0" dirty="0">
                <a:solidFill>
                  <a:srgbClr val="444444"/>
                </a:solidFill>
                <a:effectLst/>
                <a:latin typeface="Georgia" panose="02040502050405020303" pitchFamily="18" charset="0"/>
              </a:rPr>
              <a:t>The Family Educational Rights and Privacy Act (FERPA) is a federal law that sets forth requirements regarding the privacy of student records. </a:t>
            </a: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b="0" i="0" dirty="0">
                <a:solidFill>
                  <a:srgbClr val="444444"/>
                </a:solidFill>
                <a:effectLst/>
                <a:latin typeface="Georgia" panose="02040502050405020303" pitchFamily="18" charset="0"/>
              </a:rPr>
              <a:t>FERPA governs the release of these records (known as educational &amp; financial aid records) maintained by an educational institution. When a student turns 18 years old, or enters a postsecondary institution at any age, the rights under FERPA transfer from the parents to the student.</a:t>
            </a: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444444"/>
                </a:solidFill>
                <a:latin typeface="Georgia" panose="02040502050405020303" pitchFamily="18" charset="0"/>
              </a:rPr>
              <a:t> Therefore, the student must have a FERPA Release Authorization Form on file with the University, before any NSU staff can discuss the student’s account information with a third-party individual.</a:t>
            </a: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b="0" i="0" dirty="0">
                <a:solidFill>
                  <a:srgbClr val="444444"/>
                </a:solidFill>
                <a:effectLst/>
                <a:latin typeface="Georgia" panose="02040502050405020303" pitchFamily="18" charset="0"/>
              </a:rPr>
              <a:t>FERPA Release Forms in most cases, must submitted in person &amp; can be found on our website </a:t>
            </a:r>
            <a:r>
              <a:rPr lang="en-US" sz="2400" dirty="0">
                <a:solidFill>
                  <a:srgbClr val="444444"/>
                </a:solidFill>
                <a:latin typeface="Georgia" panose="02040502050405020303" pitchFamily="18" charset="0"/>
                <a:hlinkClick r:id="rId2"/>
              </a:rPr>
              <a:t>www.nsula.edu</a:t>
            </a:r>
            <a:r>
              <a:rPr lang="en-US" sz="2400">
                <a:solidFill>
                  <a:srgbClr val="444444"/>
                </a:solidFill>
                <a:latin typeface="Georgia" panose="02040502050405020303" pitchFamily="18" charset="0"/>
                <a:hlinkClick r:id="rId2"/>
              </a:rPr>
              <a:t>/financial</a:t>
            </a:r>
            <a:r>
              <a:rPr lang="en-US" sz="2400" b="0" i="0">
                <a:solidFill>
                  <a:srgbClr val="444444"/>
                </a:solidFill>
                <a:effectLst/>
                <a:latin typeface="Georgia" panose="02040502050405020303" pitchFamily="18" charset="0"/>
                <a:hlinkClick r:id="rId2"/>
              </a:rPr>
              <a:t>aid</a:t>
            </a:r>
            <a:r>
              <a:rPr lang="en-US" sz="2400" b="0" i="0">
                <a:solidFill>
                  <a:srgbClr val="444444"/>
                </a:solidFill>
                <a:effectLst/>
                <a:latin typeface="Georgia" panose="02040502050405020303" pitchFamily="18" charset="0"/>
              </a:rPr>
              <a:t> or </a:t>
            </a:r>
            <a:r>
              <a:rPr lang="en-US" sz="2400" b="0" i="0" dirty="0">
                <a:solidFill>
                  <a:srgbClr val="444444"/>
                </a:solidFill>
                <a:effectLst/>
                <a:latin typeface="Georgia" panose="02040502050405020303" pitchFamily="18" charset="0"/>
              </a:rPr>
              <a:t>by visiting the University </a:t>
            </a:r>
            <a:r>
              <a:rPr lang="en-US" sz="2400" b="0" i="0">
                <a:solidFill>
                  <a:srgbClr val="444444"/>
                </a:solidFill>
                <a:effectLst/>
                <a:latin typeface="Georgia" panose="02040502050405020303" pitchFamily="18" charset="0"/>
              </a:rPr>
              <a:t>Registrar website </a:t>
            </a:r>
            <a:r>
              <a:rPr lang="en-US" sz="2400" b="0" i="0" dirty="0">
                <a:solidFill>
                  <a:srgbClr val="444444"/>
                </a:solidFill>
                <a:effectLst/>
                <a:latin typeface="Georgia" panose="02040502050405020303" pitchFamily="18" charset="0"/>
                <a:hlinkClick r:id="rId3"/>
              </a:rPr>
              <a:t>www.nsula.edu/registrar</a:t>
            </a:r>
            <a:r>
              <a:rPr lang="en-US" sz="2400" b="0" i="0" dirty="0">
                <a:solidFill>
                  <a:srgbClr val="444444"/>
                </a:solidFill>
                <a:effectLst/>
                <a:latin typeface="Georgia" panose="02040502050405020303" pitchFamily="18" charset="0"/>
              </a:rPr>
              <a:t> 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8B171A3-4485-8CAC-E1F4-BE29A35001D4}"/>
              </a:ext>
            </a:extLst>
          </p:cNvPr>
          <p:cNvCxnSpPr>
            <a:cxnSpLocks/>
          </p:cNvCxnSpPr>
          <p:nvPr/>
        </p:nvCxnSpPr>
        <p:spPr>
          <a:xfrm>
            <a:off x="697584" y="1167041"/>
            <a:ext cx="108408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2923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CC18BAE-0788-82C4-4232-5D133E9C1D18}"/>
              </a:ext>
            </a:extLst>
          </p:cNvPr>
          <p:cNvSpPr txBox="1"/>
          <p:nvPr/>
        </p:nvSpPr>
        <p:spPr>
          <a:xfrm>
            <a:off x="307941" y="1093507"/>
            <a:ext cx="11701807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Georgia" panose="02040502050405020303" pitchFamily="18" charset="0"/>
              </a:rPr>
              <a:t>Apply for FAFSA early and apply every year 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Georgia" panose="02040502050405020303" pitchFamily="18" charset="0"/>
              </a:rPr>
              <a:t>Complete Title IV Authorization Form (completed within </a:t>
            </a:r>
            <a:r>
              <a:rPr lang="en-US" dirty="0" err="1">
                <a:latin typeface="Georgia" panose="02040502050405020303" pitchFamily="18" charset="0"/>
              </a:rPr>
              <a:t>MyNSU</a:t>
            </a:r>
            <a:r>
              <a:rPr lang="en-US" dirty="0">
                <a:latin typeface="Georgia" panose="02040502050405020303" pitchFamily="18" charset="0"/>
              </a:rPr>
              <a:t> – one time only) 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Georgia" panose="02040502050405020303" pitchFamily="18" charset="0"/>
              </a:rPr>
              <a:t>Complete Terms and Conditions (completed within </a:t>
            </a:r>
            <a:r>
              <a:rPr lang="en-US" dirty="0" err="1">
                <a:latin typeface="Georgia" panose="02040502050405020303" pitchFamily="18" charset="0"/>
              </a:rPr>
              <a:t>MyNSU</a:t>
            </a:r>
            <a:r>
              <a:rPr lang="en-US" dirty="0">
                <a:latin typeface="Georgia" panose="02040502050405020303" pitchFamily="18" charset="0"/>
              </a:rPr>
              <a:t> – one time only) 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Georgia" panose="02040502050405020303" pitchFamily="18" charset="0"/>
              </a:rPr>
              <a:t>Complete Intent to Attend within first 7 days of classes (every semester)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Georgia" panose="02040502050405020303" pitchFamily="18" charset="0"/>
              </a:rPr>
              <a:t>Book Allowances are available for students who have aid that exceeds their account balance</a:t>
            </a:r>
          </a:p>
          <a:p>
            <a:pPr algn="ctr">
              <a:spcAft>
                <a:spcPts val="600"/>
              </a:spcAft>
            </a:pPr>
            <a:r>
              <a:rPr lang="en-US" dirty="0">
                <a:solidFill>
                  <a:srgbClr val="FF0000"/>
                </a:solidFill>
                <a:latin typeface="Georgia" panose="02040502050405020303" pitchFamily="18" charset="0"/>
              </a:rPr>
              <a:t> Note:  NSU </a:t>
            </a:r>
            <a:r>
              <a:rPr lang="en-US" dirty="0" err="1">
                <a:solidFill>
                  <a:srgbClr val="FF0000"/>
                </a:solidFill>
                <a:latin typeface="Georgia" panose="02040502050405020303" pitchFamily="18" charset="0"/>
              </a:rPr>
              <a:t>IncludEd</a:t>
            </a:r>
            <a:r>
              <a:rPr lang="en-US" dirty="0">
                <a:solidFill>
                  <a:srgbClr val="FF0000"/>
                </a:solidFill>
                <a:latin typeface="Georgia" panose="02040502050405020303" pitchFamily="18" charset="0"/>
              </a:rPr>
              <a:t> Program allows the rental or purchase textbooks at a reduced costs – with charges being made directly to the students’ </a:t>
            </a:r>
            <a:r>
              <a:rPr lang="en-US" dirty="0" err="1">
                <a:solidFill>
                  <a:srgbClr val="FF0000"/>
                </a:solidFill>
                <a:latin typeface="Georgia" panose="02040502050405020303" pitchFamily="18" charset="0"/>
              </a:rPr>
              <a:t>myNSU</a:t>
            </a:r>
            <a:r>
              <a:rPr lang="en-US" dirty="0">
                <a:solidFill>
                  <a:srgbClr val="FF0000"/>
                </a:solidFill>
                <a:latin typeface="Georgia" panose="02040502050405020303" pitchFamily="18" charset="0"/>
              </a:rPr>
              <a:t> tuition &amp; fee bill.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Georgia" panose="02040502050405020303" pitchFamily="18" charset="0"/>
              </a:rPr>
              <a:t>Maintaining Satisfactory Academic Progress 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Georgia" panose="02040502050405020303" pitchFamily="18" charset="0"/>
              </a:rPr>
              <a:t>		</a:t>
            </a:r>
            <a:r>
              <a:rPr lang="en-US" dirty="0">
                <a:solidFill>
                  <a:srgbClr val="7030A0"/>
                </a:solidFill>
                <a:latin typeface="Georgia" panose="02040502050405020303" pitchFamily="18" charset="0"/>
              </a:rPr>
              <a:t>Federal Aid </a:t>
            </a:r>
            <a:r>
              <a:rPr lang="en-US" dirty="0">
                <a:latin typeface="Georgia" panose="02040502050405020303" pitchFamily="18" charset="0"/>
              </a:rPr>
              <a:t>- </a:t>
            </a:r>
            <a:r>
              <a:rPr lang="en-US" dirty="0">
                <a:solidFill>
                  <a:srgbClr val="7030A0"/>
                </a:solidFill>
                <a:latin typeface="Georgia" panose="02040502050405020303" pitchFamily="18" charset="0"/>
              </a:rPr>
              <a:t>2.0 cumulative GPA, 67% completion rate, &amp; not exceeding allowed attempted hours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7030A0"/>
                </a:solidFill>
                <a:latin typeface="Georgia" panose="02040502050405020303" pitchFamily="18" charset="0"/>
              </a:rPr>
              <a:t>		Scholarships - Required GPA/hours for TOPs along with Academic &amp; Performance Scholarships 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Georgia" panose="02040502050405020303" pitchFamily="18" charset="0"/>
              </a:rPr>
              <a:t>Borrow conservatively – there are annual loan limits &amp; lifetime loan limits 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Georgia" panose="02040502050405020303" pitchFamily="18" charset="0"/>
              </a:rPr>
              <a:t>Keep copies of all financial aid paperwork, security codes, and passwords in a safe place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Georgia" panose="02040502050405020303" pitchFamily="18" charset="0"/>
              </a:rPr>
              <a:t>Monitor your </a:t>
            </a:r>
            <a:r>
              <a:rPr lang="en-US" dirty="0" err="1">
                <a:latin typeface="Georgia" panose="02040502050405020303" pitchFamily="18" charset="0"/>
              </a:rPr>
              <a:t>myNSU</a:t>
            </a:r>
            <a:r>
              <a:rPr lang="en-US" dirty="0">
                <a:latin typeface="Georgia" panose="02040502050405020303" pitchFamily="18" charset="0"/>
              </a:rPr>
              <a:t> &amp; student account email regularly 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Georgia" panose="02040502050405020303" pitchFamily="18" charset="0"/>
              </a:rPr>
              <a:t>Always ask questions if you are unsure of anything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BD4AE34-8607-81D0-DD58-4518521C2F85}"/>
              </a:ext>
            </a:extLst>
          </p:cNvPr>
          <p:cNvCxnSpPr/>
          <p:nvPr/>
        </p:nvCxnSpPr>
        <p:spPr>
          <a:xfrm>
            <a:off x="795558" y="1045715"/>
            <a:ext cx="101406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34CCB1B0-E5F4-5A5C-B190-48760DFB151F}"/>
              </a:ext>
            </a:extLst>
          </p:cNvPr>
          <p:cNvSpPr txBox="1"/>
          <p:nvPr/>
        </p:nvSpPr>
        <p:spPr>
          <a:xfrm>
            <a:off x="1826836" y="30052"/>
            <a:ext cx="85383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6000" b="1" i="0" u="none" strike="noStrike" kern="1200" cap="none" spc="-5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Important</a:t>
            </a:r>
            <a:r>
              <a:rPr kumimoji="0" lang="en-US" sz="1800" b="1" i="0" u="none" strike="noStrike" kern="1200" cap="none" spc="-5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 </a:t>
            </a:r>
            <a:r>
              <a:rPr kumimoji="0" lang="en-US" sz="6000" b="1" i="0" u="none" strike="noStrike" kern="1200" cap="none" spc="-5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Reminders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671030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10C97-2CB1-820B-FACF-BECBFFFE1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817" y="286603"/>
            <a:ext cx="12056882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  <a:latin typeface="Constantia" panose="02030602050306030303" pitchFamily="18" charset="0"/>
              </a:rPr>
              <a:t>Office of Student Financial Aid &amp; Scholarships</a:t>
            </a:r>
            <a:br>
              <a:rPr lang="en-US" b="1" dirty="0">
                <a:solidFill>
                  <a:srgbClr val="7030A0"/>
                </a:solidFill>
                <a:latin typeface="Constantia" panose="02030602050306030303" pitchFamily="18" charset="0"/>
              </a:rPr>
            </a:br>
            <a:r>
              <a:rPr lang="en-US" b="1" dirty="0">
                <a:solidFill>
                  <a:srgbClr val="7030A0"/>
                </a:solidFill>
                <a:latin typeface="Constantia" panose="02030602050306030303" pitchFamily="18" charset="0"/>
              </a:rPr>
              <a:t>Contact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48BDD-313F-E277-B082-42F9F7AFB2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latin typeface="Constantia" panose="02030602050306030303" pitchFamily="18" charset="0"/>
              </a:rPr>
              <a:t>Northwestern State University</a:t>
            </a:r>
          </a:p>
          <a:p>
            <a:pPr marL="0" indent="0" algn="ctr">
              <a:buNone/>
            </a:pPr>
            <a:r>
              <a:rPr lang="en-US" sz="2400" dirty="0">
                <a:latin typeface="Constantia" panose="02030602050306030303" pitchFamily="18" charset="0"/>
              </a:rPr>
              <a:t>Office of Student Financial Aid &amp; Scholarships</a:t>
            </a:r>
          </a:p>
          <a:p>
            <a:pPr marL="0" indent="0" algn="ctr">
              <a:buNone/>
            </a:pPr>
            <a:r>
              <a:rPr lang="en-US" sz="2400" dirty="0">
                <a:latin typeface="Constantia" panose="02030602050306030303" pitchFamily="18" charset="0"/>
              </a:rPr>
              <a:t>Student Services Center, Suite 212</a:t>
            </a:r>
          </a:p>
          <a:p>
            <a:pPr marL="0" indent="0" algn="ctr">
              <a:buNone/>
            </a:pPr>
            <a:r>
              <a:rPr lang="en-US" sz="2400" dirty="0">
                <a:latin typeface="Constantia" panose="02030602050306030303" pitchFamily="18" charset="0"/>
              </a:rPr>
              <a:t>Natchitoches, La 71497</a:t>
            </a:r>
          </a:p>
          <a:p>
            <a:pPr marL="0" indent="0" algn="ctr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318-357-5961 or 1-800-823-3008</a:t>
            </a:r>
          </a:p>
          <a:p>
            <a:pPr marL="0" indent="0" algn="ctr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Fax 318-357-5488</a:t>
            </a:r>
          </a:p>
          <a:p>
            <a:pPr marL="0" indent="0" algn="ctr">
              <a:buNone/>
            </a:pPr>
            <a:r>
              <a:rPr lang="en-US" sz="2400" dirty="0">
                <a:latin typeface="Constantia" panose="02030602050306030303" pitchFamily="18" charset="0"/>
              </a:rPr>
              <a:t>Website: </a:t>
            </a:r>
            <a:r>
              <a:rPr lang="en-US" sz="2400" dirty="0">
                <a:solidFill>
                  <a:srgbClr val="7030A0"/>
                </a:solidFill>
                <a:latin typeface="Constantia" panose="02030602050306030303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www.nsula.edu/financialaid</a:t>
            </a:r>
            <a:endParaRPr lang="en-US" sz="2400" dirty="0">
              <a:solidFill>
                <a:srgbClr val="7030A0"/>
              </a:solidFill>
              <a:latin typeface="Constantia" panose="02030602050306030303" pitchFamily="18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Constantia" panose="02030602050306030303" pitchFamily="18" charset="0"/>
              </a:rPr>
              <a:t>Email: </a:t>
            </a:r>
            <a:r>
              <a:rPr lang="en-US" sz="2400" dirty="0">
                <a:solidFill>
                  <a:srgbClr val="7030A0"/>
                </a:solidFill>
                <a:latin typeface="Constantia" panose="02030602050306030303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nsufinaid@nsula.edu</a:t>
            </a:r>
            <a:r>
              <a:rPr lang="en-US" sz="2400" dirty="0">
                <a:solidFill>
                  <a:srgbClr val="7030A0"/>
                </a:solidFill>
                <a:latin typeface="Constantia" panose="020306020503060303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1189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60B88-55A6-3EF8-C8CE-3EBB7528E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Constantia" panose="02030602050306030303" pitchFamily="18" charset="0"/>
              </a:rPr>
              <a:t>Questions???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CAAA74F-D16A-0C46-9B34-5E94B95C8E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7906860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6" name="Picture 8" descr="Asking Questions - Kevin Pokorny Consulting">
            <a:extLst>
              <a:ext uri="{FF2B5EF4-FFF2-40B4-BE49-F238E27FC236}">
                <a16:creationId xmlns:a16="http://schemas.microsoft.com/office/drawing/2014/main" id="{184A8283-CBA2-DB4B-98FC-F40D0E507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107791"/>
            <a:ext cx="1786509" cy="154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Asking Questions - Kevin Pokorny Consulting">
            <a:extLst>
              <a:ext uri="{FF2B5EF4-FFF2-40B4-BE49-F238E27FC236}">
                <a16:creationId xmlns:a16="http://schemas.microsoft.com/office/drawing/2014/main" id="{C2DBC9CB-6D2E-C41F-33C5-4D5A6D857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2659" y="107791"/>
            <a:ext cx="1786509" cy="154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679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6F9A82-D3E7-9778-235B-4D0E7899E88F}"/>
              </a:ext>
            </a:extLst>
          </p:cNvPr>
          <p:cNvSpPr txBox="1"/>
          <p:nvPr/>
        </p:nvSpPr>
        <p:spPr>
          <a:xfrm>
            <a:off x="-263951" y="145272"/>
            <a:ext cx="125470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rgbClr val="7030A0"/>
                </a:solidFill>
                <a:latin typeface="Constantia" panose="02030602050306030303" pitchFamily="18" charset="0"/>
              </a:rPr>
              <a:t>IMPORTANT BILLING REMINDERS</a:t>
            </a:r>
            <a:endParaRPr lang="en-US" sz="60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020F4BA-40C6-BE24-9653-9BB23401EE07}"/>
              </a:ext>
            </a:extLst>
          </p:cNvPr>
          <p:cNvCxnSpPr>
            <a:cxnSpLocks/>
          </p:cNvCxnSpPr>
          <p:nvPr/>
        </p:nvCxnSpPr>
        <p:spPr>
          <a:xfrm flipV="1">
            <a:off x="131975" y="914400"/>
            <a:ext cx="11877773" cy="957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9F43782-7F32-D1E3-6314-55C699FCBAC2}"/>
              </a:ext>
            </a:extLst>
          </p:cNvPr>
          <p:cNvSpPr txBox="1"/>
          <p:nvPr/>
        </p:nvSpPr>
        <p:spPr>
          <a:xfrm>
            <a:off x="361005" y="1068602"/>
            <a:ext cx="11297163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200" dirty="0">
                <a:latin typeface="Constantia" panose="02030602050306030303" pitchFamily="18" charset="0"/>
              </a:rPr>
              <a:t>A pre-bill is sent approximately one month before the start of the semester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Constantia" panose="02030602050306030303" pitchFamily="18" charset="0"/>
              </a:rPr>
              <a:t>Notifications are sent via NSU email and bills can be viewed through </a:t>
            </a:r>
            <a:r>
              <a:rPr lang="en-US" sz="2200" dirty="0" err="1">
                <a:latin typeface="Constantia" panose="02030602050306030303" pitchFamily="18" charset="0"/>
              </a:rPr>
              <a:t>MyNSU</a:t>
            </a:r>
            <a:endParaRPr lang="en-US" sz="2200" dirty="0">
              <a:latin typeface="Constantia" panose="02030602050306030303" pitchFamily="18" charset="0"/>
            </a:endParaRP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dirty="0">
                <a:latin typeface="Constantia" panose="02030602050306030303" pitchFamily="18" charset="0"/>
              </a:rPr>
              <a:t>Installment plans are applied for every student if account balances are not paid in full by the end of the 7</a:t>
            </a:r>
            <a:r>
              <a:rPr lang="en-US" sz="2200" baseline="30000" dirty="0">
                <a:latin typeface="Constantia" panose="02030602050306030303" pitchFamily="18" charset="0"/>
              </a:rPr>
              <a:t>th</a:t>
            </a:r>
            <a:r>
              <a:rPr lang="en-US" sz="2200" dirty="0">
                <a:latin typeface="Constantia" panose="02030602050306030303" pitchFamily="18" charset="0"/>
              </a:rPr>
              <a:t> class day: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Constantia" panose="02030602050306030303" pitchFamily="18" charset="0"/>
              </a:rPr>
              <a:t>Installment plans split the outstanding account balance into three portions: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Constantia" panose="02030602050306030303" pitchFamily="18" charset="0"/>
              </a:rPr>
              <a:t>$85 installment plan fee is applied &amp; $45 late fees if installments are not paid in full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Direct Deposit is available for refund disbursement (funds that exceeds account balance)</a:t>
            </a:r>
            <a:endParaRPr lang="en-US" sz="2200" dirty="0">
              <a:latin typeface="Constantia" panose="02030602050306030303" pitchFamily="18" charset="0"/>
            </a:endParaRPr>
          </a:p>
          <a:p>
            <a:pPr marL="0"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Check emails and billing summary frequently for any updates and </a:t>
            </a:r>
          </a:p>
          <a:p>
            <a:pPr marL="0"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rgbClr val="000000"/>
                </a:solidFill>
                <a:latin typeface="Constantia" panose="02030602050306030303" pitchFamily="18" charset="0"/>
              </a:rPr>
              <a:t> Always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reach out for any questions </a:t>
            </a:r>
            <a:r>
              <a:rPr lang="en-US" sz="2200" dirty="0">
                <a:solidFill>
                  <a:srgbClr val="000000"/>
                </a:solidFill>
                <a:latin typeface="Constantia" panose="02030602050306030303" pitchFamily="18" charset="0"/>
              </a:rPr>
              <a:t>or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concerns</a:t>
            </a:r>
            <a:endParaRPr lang="en-US" sz="2200" dirty="0">
              <a:latin typeface="Constantia" panose="02030602050306030303" pitchFamily="18" charset="0"/>
            </a:endParaRPr>
          </a:p>
          <a:p>
            <a:pPr marL="0" indent="0" algn="ctr">
              <a:spcAft>
                <a:spcPts val="600"/>
              </a:spcAft>
              <a:buNone/>
            </a:pPr>
            <a:r>
              <a:rPr lang="en-US" sz="3200" b="1" dirty="0"/>
              <a:t>NSU Office of Student Accounting &amp; Cashiering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3200" dirty="0"/>
              <a:t>Student Services Center, 3</a:t>
            </a:r>
            <a:r>
              <a:rPr lang="en-US" sz="3200" baseline="30000" dirty="0"/>
              <a:t>rd</a:t>
            </a:r>
            <a:r>
              <a:rPr lang="en-US" sz="3200" dirty="0"/>
              <a:t> Floor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3200" b="1" dirty="0"/>
              <a:t>Phone</a:t>
            </a:r>
            <a:r>
              <a:rPr lang="en-US" sz="3200" dirty="0"/>
              <a:t>: 318-357-5447 </a:t>
            </a:r>
            <a:r>
              <a:rPr lang="en-US" sz="3200" b="1" dirty="0"/>
              <a:t>Email</a:t>
            </a:r>
            <a:r>
              <a:rPr lang="en-US" sz="3200" dirty="0"/>
              <a:t>: </a:t>
            </a:r>
            <a:r>
              <a:rPr lang="en-US" sz="3200" dirty="0">
                <a:hlinkClick r:id="rId2"/>
              </a:rPr>
              <a:t>studentaccounting@nsula.edu</a:t>
            </a:r>
            <a:r>
              <a:rPr lang="en-US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357063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7547</TotalTime>
  <Words>1310</Words>
  <Application>Microsoft Office PowerPoint</Application>
  <PresentationFormat>Widescreen</PresentationFormat>
  <Paragraphs>106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Constantia</vt:lpstr>
      <vt:lpstr>Courier New</vt:lpstr>
      <vt:lpstr>Georgia</vt:lpstr>
      <vt:lpstr>Times New Roman</vt:lpstr>
      <vt:lpstr>Wingdings</vt:lpstr>
      <vt:lpstr>Retrospect</vt:lpstr>
      <vt:lpstr>PowerPoint Presentation</vt:lpstr>
      <vt:lpstr>PowerPoint Presentation</vt:lpstr>
      <vt:lpstr>PowerPoint Presentation</vt:lpstr>
      <vt:lpstr>Intent to Attend </vt:lpstr>
      <vt:lpstr>PowerPoint Presentation</vt:lpstr>
      <vt:lpstr>PowerPoint Presentation</vt:lpstr>
      <vt:lpstr>      ACADEMIC PROGRESS FOR FEDERAL AID</vt:lpstr>
      <vt:lpstr>ACADEMIC PROGRESS FOR SCHOLARSHIPS</vt:lpstr>
      <vt:lpstr>PowerPoint Presentation</vt:lpstr>
      <vt:lpstr>PowerPoint Presentation</vt:lpstr>
      <vt:lpstr>Office of Student Financial Aid &amp; Scholarships Contact Information</vt:lpstr>
      <vt:lpstr>Questions???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</dc:title>
  <dc:creator>Kinshanna Wafer</dc:creator>
  <cp:lastModifiedBy>Jeffrey Gary</cp:lastModifiedBy>
  <cp:revision>80</cp:revision>
  <cp:lastPrinted>2023-05-17T21:35:58Z</cp:lastPrinted>
  <dcterms:created xsi:type="dcterms:W3CDTF">2022-05-03T17:39:09Z</dcterms:created>
  <dcterms:modified xsi:type="dcterms:W3CDTF">2025-06-23T21:27:17Z</dcterms:modified>
</cp:coreProperties>
</file>